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5E2CE1D-C720-4EF4-9FF8-8E0EFF162A0D}" type="datetimeFigureOut">
              <a:rPr lang="ar-IQ" smtClean="0"/>
              <a:pPr/>
              <a:t>29/03/1439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2223A36-CAAE-41FA-88DF-CD5A36B7F4EE}"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A2223A36-CAAE-41FA-88DF-CD5A36B7F4EE}" type="slidenum">
              <a:rPr lang="ar-IQ" smtClean="0"/>
              <a:pPr/>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600200"/>
          </a:xfrm>
        </p:spPr>
        <p:txBody>
          <a:bodyPr/>
          <a:lstStyle/>
          <a:p>
            <a:r>
              <a:rPr lang="ar-IQ" b="1" u="sng" dirty="0" smtClean="0"/>
              <a:t>تعريف علم شكـل الارض وتقدمه</a:t>
            </a:r>
            <a:endParaRPr lang="ar-IQ" dirty="0"/>
          </a:p>
        </p:txBody>
      </p:sp>
      <p:sp>
        <p:nvSpPr>
          <p:cNvPr id="3" name="Subtitle 2"/>
          <p:cNvSpPr>
            <a:spLocks noGrp="1"/>
          </p:cNvSpPr>
          <p:nvPr>
            <p:ph type="subTitle" idx="1"/>
          </p:nvPr>
        </p:nvSpPr>
        <p:spPr>
          <a:xfrm>
            <a:off x="1371600" y="2133600"/>
            <a:ext cx="6400800" cy="3505200"/>
          </a:xfrm>
        </p:spPr>
        <p:txBody>
          <a:bodyPr>
            <a:normAutofit fontScale="25000" lnSpcReduction="20000"/>
          </a:bodyPr>
          <a:lstStyle/>
          <a:p>
            <a:pPr algn="just" rtl="1"/>
            <a:r>
              <a:rPr lang="ar-IQ" sz="8000" b="1" dirty="0" smtClean="0"/>
              <a:t>المقـدمـة :-</a:t>
            </a:r>
            <a:r>
              <a:rPr lang="ar-IQ" sz="8000" dirty="0" smtClean="0"/>
              <a:t>الجيوموفولوجي</a:t>
            </a:r>
            <a:r>
              <a:rPr lang="en-US" sz="8000" dirty="0" smtClean="0"/>
              <a:t>Geomorphology </a:t>
            </a:r>
            <a:r>
              <a:rPr lang="ar-IQ" sz="8000" dirty="0" smtClean="0"/>
              <a:t>: دراسة مظاهر شكل الأرض من حيث الشكل والتكوين والعمليات الخارجية والداخلية التي تعتبرأساس في تكوين تلك الاشكال الارضية  والتطور الذي تشهده تلك المظاهر بمرور الزمن , أي يتناول دراسة الآتي :-</a:t>
            </a:r>
            <a:endParaRPr lang="en-US" sz="8000" dirty="0" smtClean="0"/>
          </a:p>
          <a:p>
            <a:pPr algn="just" rtl="1"/>
            <a:r>
              <a:rPr lang="en-US" sz="8000" b="1" dirty="0" smtClean="0"/>
              <a:t>1</a:t>
            </a:r>
            <a:r>
              <a:rPr lang="ar-IQ" sz="8000" dirty="0" smtClean="0"/>
              <a:t>- مظاهر اشكال سطح الارض وعلى كافة المقاييس في المساحة .</a:t>
            </a:r>
            <a:endParaRPr lang="en-US" sz="8000" dirty="0" smtClean="0"/>
          </a:p>
          <a:p>
            <a:pPr algn="just" rtl="1"/>
            <a:r>
              <a:rPr lang="en-US" sz="8000" b="1" dirty="0" smtClean="0"/>
              <a:t>2</a:t>
            </a:r>
            <a:r>
              <a:rPr lang="ar-IQ" sz="8000" dirty="0" smtClean="0"/>
              <a:t> - البيئة التي تكونت فيها الاشكال الارضية قارية أوبحرية او صحراوية .</a:t>
            </a:r>
            <a:endParaRPr lang="en-US" sz="8000" dirty="0" smtClean="0"/>
          </a:p>
          <a:p>
            <a:pPr algn="just" rtl="1"/>
            <a:r>
              <a:rPr lang="en-US" sz="8000" b="1" dirty="0" smtClean="0"/>
              <a:t>3</a:t>
            </a:r>
            <a:r>
              <a:rPr lang="ar-IQ" sz="8000" dirty="0" smtClean="0"/>
              <a:t> - القوى الخارجية والباطنية التي شكلت اشكال سطح الارض .</a:t>
            </a:r>
            <a:endParaRPr lang="en-US" sz="8000" dirty="0" smtClean="0"/>
          </a:p>
          <a:p>
            <a:pPr algn="just" rtl="1"/>
            <a:r>
              <a:rPr lang="en-US" sz="8000" dirty="0" smtClean="0"/>
              <a:t>- </a:t>
            </a:r>
            <a:r>
              <a:rPr lang="en-US" sz="8000" b="1" dirty="0" smtClean="0"/>
              <a:t>4</a:t>
            </a:r>
            <a:r>
              <a:rPr lang="ar-IQ" sz="8000" dirty="0" smtClean="0"/>
              <a:t> التكوينات السطحية وتحت السطحية التي تكون منها سطح الأرض (تربة + صخور).</a:t>
            </a:r>
            <a:endParaRPr lang="en-US" sz="8000" dirty="0" smtClean="0"/>
          </a:p>
          <a:p>
            <a:pPr algn="just" rtl="1"/>
            <a:r>
              <a:rPr lang="en-US" sz="8000" b="1" dirty="0" smtClean="0"/>
              <a:t>5</a:t>
            </a:r>
            <a:r>
              <a:rPr lang="ar-IQ" sz="8000" dirty="0" smtClean="0"/>
              <a:t>- التطور الزمني والتغيرات التي تشهدها مظاهر سطح الأرض بمرور الزمن .</a:t>
            </a:r>
            <a:endParaRPr lang="en-US" sz="8000" dirty="0" smtClean="0"/>
          </a:p>
          <a:p>
            <a:pPr algn="just" rtl="1"/>
            <a:r>
              <a:rPr lang="en-US" sz="8000" b="1" dirty="0" smtClean="0"/>
              <a:t>6</a:t>
            </a:r>
            <a:r>
              <a:rPr lang="ar-IQ" sz="8000" dirty="0" smtClean="0"/>
              <a:t> - البنية والتركيب الجيولوجي للطبقات الصخرية التي تتكون منها القشرة الأرضية .</a:t>
            </a:r>
            <a:endParaRPr lang="en-US" sz="8000"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مباديء اساسية في علم اشكال سطح الارض مراجعة سريعة</a:t>
            </a:r>
            <a:endParaRPr lang="ar-IQ" dirty="0"/>
          </a:p>
        </p:txBody>
      </p:sp>
      <p:sp>
        <p:nvSpPr>
          <p:cNvPr id="3" name="Content Placeholder 2"/>
          <p:cNvSpPr>
            <a:spLocks noGrp="1"/>
          </p:cNvSpPr>
          <p:nvPr>
            <p:ph idx="1"/>
          </p:nvPr>
        </p:nvSpPr>
        <p:spPr>
          <a:xfrm>
            <a:off x="457200" y="1447800"/>
            <a:ext cx="8229600" cy="4678363"/>
          </a:xfrm>
        </p:spPr>
        <p:txBody>
          <a:bodyPr/>
          <a:lstStyle/>
          <a:p>
            <a:pPr algn="r">
              <a:buNone/>
            </a:pPr>
            <a:r>
              <a:rPr lang="en-US" dirty="0" smtClean="0"/>
              <a:t> </a:t>
            </a:r>
            <a:r>
              <a:rPr lang="ar-IQ" dirty="0" smtClean="0"/>
              <a:t>- تطور علم اشكال سطح الارض</a:t>
            </a:r>
            <a:endParaRPr lang="en-US" dirty="0" smtClean="0"/>
          </a:p>
          <a:p>
            <a:pPr algn="r">
              <a:buNone/>
            </a:pPr>
            <a:r>
              <a:rPr lang="en-US" dirty="0" smtClean="0"/>
              <a:t> </a:t>
            </a:r>
            <a:r>
              <a:rPr lang="ar-IQ" dirty="0" smtClean="0"/>
              <a:t>-الفرق بين العامل والعملية</a:t>
            </a:r>
            <a:endParaRPr lang="en-US" dirty="0" smtClean="0"/>
          </a:p>
          <a:p>
            <a:pPr algn="r">
              <a:buNone/>
            </a:pPr>
            <a:r>
              <a:rPr lang="ar-IQ" dirty="0" smtClean="0"/>
              <a:t>الخارجية</a:t>
            </a:r>
            <a:r>
              <a:rPr lang="en-US" dirty="0" smtClean="0"/>
              <a:t>  </a:t>
            </a:r>
            <a:r>
              <a:rPr lang="ar-IQ" dirty="0" smtClean="0"/>
              <a:t>-العمليات الداخلية والعمليات</a:t>
            </a:r>
          </a:p>
          <a:p>
            <a:pPr algn="r">
              <a:buNone/>
            </a:pPr>
            <a:r>
              <a:rPr lang="ar-IQ" dirty="0" smtClean="0"/>
              <a:t>-اقسام سطح الارض</a:t>
            </a:r>
          </a:p>
          <a:p>
            <a:pPr algn="r">
              <a:buNone/>
            </a:pPr>
            <a:r>
              <a:rPr lang="ar-IQ" dirty="0" smtClean="0"/>
              <a:t>وحركة الصفائح </a:t>
            </a:r>
            <a:r>
              <a:rPr lang="en-US" dirty="0" smtClean="0"/>
              <a:t>Diastrophism </a:t>
            </a:r>
            <a:r>
              <a:rPr lang="ar-IQ" dirty="0" smtClean="0"/>
              <a:t>تشوه القشرة الارضية</a:t>
            </a:r>
            <a:r>
              <a:rPr lang="en-US" dirty="0" smtClean="0"/>
              <a:t>-</a:t>
            </a:r>
          </a:p>
          <a:p>
            <a:pPr algn="r">
              <a:buNone/>
            </a:pPr>
            <a:r>
              <a:rPr lang="ar-IQ" dirty="0" smtClean="0"/>
              <a:t>-علاقة علم اشكال سطح الارض بالعلوم الاخرى</a:t>
            </a:r>
          </a:p>
          <a:p>
            <a:pPr algn="r">
              <a:buNone/>
            </a:pPr>
            <a:r>
              <a:rPr lang="ar-IQ" dirty="0" smtClean="0"/>
              <a:t>-انواع الاغلفة الارضية وتفاعلها واثرها في اشكال سطح الارض</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u="sng" dirty="0" smtClean="0"/>
              <a:t>الجيومورفولوجيا التطبيقية  :</a:t>
            </a:r>
            <a:r>
              <a:rPr lang="en-US" dirty="0" smtClean="0"/>
              <a:t/>
            </a:r>
            <a:br>
              <a:rPr lang="en-US" dirty="0" smtClean="0"/>
            </a:br>
            <a:endParaRPr lang="ar-IQ" dirty="0"/>
          </a:p>
        </p:txBody>
      </p:sp>
      <p:sp>
        <p:nvSpPr>
          <p:cNvPr id="3" name="Content Placeholder 2"/>
          <p:cNvSpPr>
            <a:spLocks noGrp="1"/>
          </p:cNvSpPr>
          <p:nvPr>
            <p:ph idx="1"/>
          </p:nvPr>
        </p:nvSpPr>
        <p:spPr>
          <a:xfrm>
            <a:off x="457200" y="1600200"/>
            <a:ext cx="8229600" cy="4800600"/>
          </a:xfrm>
        </p:spPr>
        <p:txBody>
          <a:bodyPr>
            <a:normAutofit/>
          </a:bodyPr>
          <a:lstStyle/>
          <a:p>
            <a:pPr algn="just" rtl="1"/>
            <a:r>
              <a:rPr lang="ar-IQ" b="1" u="sng" dirty="0" smtClean="0"/>
              <a:t>تعريف الجيومورفولوجيا التطبيقية</a:t>
            </a:r>
            <a:r>
              <a:rPr lang="ar-IQ" b="1" dirty="0" smtClean="0"/>
              <a:t>:</a:t>
            </a:r>
            <a:endParaRPr lang="en-US" dirty="0" smtClean="0"/>
          </a:p>
          <a:p>
            <a:pPr algn="just" rtl="1"/>
            <a:r>
              <a:rPr lang="ar-IQ" b="1" dirty="0" smtClean="0"/>
              <a:t> دراسة الخصائص العامة لسطح الأرض من حيث الشكل والتكوين وصفيا ومورفومتريا (قياسياً ) والعمليات التي تؤثر في تلك المظاهر (تعرية – تجوية – انهيارات –أنزلا قات– هبوط ) وعلاقة ذلك بالنشاط البشري من حيث الإمكانات والمعوقات والمشاكل التي تواجه استغلال تلك المظاهر والحلول المناسبة لتجاوزها . </a:t>
            </a:r>
            <a:endParaRPr lang="en-US" dirty="0" smtClean="0"/>
          </a:p>
          <a:p>
            <a:pPr algn="r"/>
            <a:r>
              <a:rPr lang="ar-IQ" dirty="0" smtClean="0"/>
              <a:t>-المجالات </a:t>
            </a:r>
            <a:r>
              <a:rPr lang="ar-IQ" dirty="0" smtClean="0"/>
              <a:t>التي يتناولها الجيومورفولوجيا التطبيقية</a:t>
            </a:r>
            <a:r>
              <a:rPr lang="en-US" dirty="0" smtClean="0"/>
              <a:t> </a:t>
            </a:r>
          </a:p>
          <a:p>
            <a:pPr algn="r"/>
            <a:r>
              <a:rPr lang="ar-IQ" dirty="0" smtClean="0"/>
              <a:t>الجيومورفولوجيا التطبيقية اقسام دراستها </a:t>
            </a:r>
            <a:r>
              <a:rPr lang="en-US" dirty="0" smtClean="0"/>
              <a:t>-</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الجانب الميداني والجانب المساند في الجيومورفولوجيا التطبيقية </a:t>
            </a:r>
            <a:endParaRPr lang="ar-IQ" dirty="0"/>
          </a:p>
        </p:txBody>
      </p:sp>
      <p:sp>
        <p:nvSpPr>
          <p:cNvPr id="3" name="Content Placeholder 2"/>
          <p:cNvSpPr>
            <a:spLocks noGrp="1"/>
          </p:cNvSpPr>
          <p:nvPr>
            <p:ph idx="1"/>
          </p:nvPr>
        </p:nvSpPr>
        <p:spPr/>
        <p:txBody>
          <a:bodyPr>
            <a:normAutofit fontScale="62500" lnSpcReduction="20000"/>
          </a:bodyPr>
          <a:lstStyle/>
          <a:p>
            <a:pPr algn="r" rtl="1"/>
            <a:r>
              <a:rPr lang="ar-IQ" b="1" u="sng" dirty="0" smtClean="0"/>
              <a:t>ويكون العمل الميداني وفق الخطوات التالية :-</a:t>
            </a:r>
            <a:endParaRPr lang="en-US" dirty="0" smtClean="0"/>
          </a:p>
          <a:p>
            <a:pPr algn="r" rtl="1"/>
            <a:r>
              <a:rPr lang="en-US" b="1" dirty="0" smtClean="0"/>
              <a:t>1</a:t>
            </a:r>
            <a:r>
              <a:rPr lang="ar-IQ" b="1" dirty="0" smtClean="0"/>
              <a:t>-  تحديد منطقة الدراسة   </a:t>
            </a:r>
            <a:r>
              <a:rPr lang="en-US" b="1" dirty="0" smtClean="0"/>
              <a:t>2</a:t>
            </a:r>
            <a:r>
              <a:rPr lang="ar-IQ" b="1" dirty="0" smtClean="0"/>
              <a:t> - مصادر المعلومات    </a:t>
            </a:r>
            <a:r>
              <a:rPr lang="en-US" b="1" dirty="0" smtClean="0"/>
              <a:t>3</a:t>
            </a:r>
            <a:r>
              <a:rPr lang="ar-IQ" b="1" dirty="0" smtClean="0"/>
              <a:t> -  العناصر التي تتناولها الدراسة الميدانية </a:t>
            </a:r>
            <a:r>
              <a:rPr lang="ar-IQ" b="1" dirty="0" smtClean="0"/>
              <a:t>.</a:t>
            </a:r>
          </a:p>
          <a:p>
            <a:pPr algn="r" rtl="1"/>
            <a:r>
              <a:rPr lang="en-US" b="1" dirty="0" smtClean="0"/>
              <a:t>1)</a:t>
            </a:r>
            <a:r>
              <a:rPr lang="ar-IQ" b="1" dirty="0" smtClean="0"/>
              <a:t> - )  تحديد منطقة الدراسة :</a:t>
            </a:r>
            <a:endParaRPr lang="en-US" dirty="0" smtClean="0"/>
          </a:p>
          <a:p>
            <a:pPr algn="r" rtl="1"/>
            <a:r>
              <a:rPr lang="ar-IQ" dirty="0" smtClean="0"/>
              <a:t>  تحديدها على خريطة طبوغرافية ( المظاهر الطبيعية والبشرية ) تحديد موقعها بالنسبةلخطوط الطول ودوائر العرض والارتفاع عن مستوى سطح البحر وعليه يمكن مراعاة مايأتي :-</a:t>
            </a:r>
            <a:endParaRPr lang="en-US" dirty="0" smtClean="0"/>
          </a:p>
          <a:p>
            <a:pPr algn="r" rtl="1"/>
            <a:r>
              <a:rPr lang="ar-IQ" b="1" dirty="0" smtClean="0"/>
              <a:t>أ</a:t>
            </a:r>
            <a:r>
              <a:rPr lang="ar-IQ" dirty="0" smtClean="0"/>
              <a:t>– طبيعة تضاريس تلك المنطقة وما تتطلبه الدراسة من أدوات ومعدات لازمة للقياس .</a:t>
            </a:r>
            <a:endParaRPr lang="en-US" dirty="0" smtClean="0"/>
          </a:p>
          <a:p>
            <a:pPr algn="r" rtl="1"/>
            <a:r>
              <a:rPr lang="ar-IQ" b="1" dirty="0" smtClean="0"/>
              <a:t>ب–</a:t>
            </a:r>
            <a:r>
              <a:rPr lang="ar-IQ" dirty="0" smtClean="0"/>
              <a:t> الطرق المؤدية إلى منطقة الدراسة واختيار أنسبها .</a:t>
            </a:r>
            <a:endParaRPr lang="en-US" dirty="0" smtClean="0"/>
          </a:p>
          <a:p>
            <a:pPr algn="r" rtl="1"/>
            <a:r>
              <a:rPr lang="ar-IQ" b="1" dirty="0" smtClean="0"/>
              <a:t>ج</a:t>
            </a:r>
            <a:r>
              <a:rPr lang="ar-IQ" dirty="0" smtClean="0"/>
              <a:t>– توفير معلومات أولية عن منطقة الدراسة لتحديد ما تحتاج إليه من دراسة موقعية والزمن المطلوب وربما يتطلب الإقامة في الموقع شهراً أو عدة أيامأو تحقيق زيارات متكررة للموقع وتحديد فريق عمل لجمع المعلومات من أفراد وفي التخصصات المطلوبة لخدمة غرض البحث .</a:t>
            </a:r>
            <a:endParaRPr lang="en-US" dirty="0" smtClean="0"/>
          </a:p>
          <a:p>
            <a:pPr algn="r" rtl="1"/>
            <a:r>
              <a:rPr lang="ar-IQ" b="1" dirty="0" smtClean="0"/>
              <a:t>د</a:t>
            </a:r>
            <a:r>
              <a:rPr lang="ar-IQ" dirty="0" smtClean="0"/>
              <a:t>– توفير خريطة أساسية للمنطقة تثبت عليها المعلومات التي يتم جمعها لتكون مرجع أساسي للباحث .</a:t>
            </a:r>
            <a:endParaRPr lang="en-US" dirty="0" smtClean="0"/>
          </a:p>
          <a:p>
            <a:pPr algn="r" rtl="1"/>
            <a:r>
              <a:rPr lang="ar-IQ" b="1" dirty="0" smtClean="0"/>
              <a:t>هـ</a:t>
            </a:r>
            <a:r>
              <a:rPr lang="ar-IQ" dirty="0" smtClean="0"/>
              <a:t> ــوضع سقف زمني للدراسة الميدانية  .</a:t>
            </a:r>
            <a:endParaRPr lang="en-US" dirty="0" smtClean="0"/>
          </a:p>
          <a:p>
            <a:pPr algn="r" rt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ar-IQ" dirty="0" smtClean="0"/>
              <a:t>مصادر المعلومات</a:t>
            </a:r>
            <a:r>
              <a:rPr lang="en-US" dirty="0" smtClean="0"/>
              <a:t>-2</a:t>
            </a:r>
            <a:endParaRPr lang="ar-IQ" dirty="0"/>
          </a:p>
        </p:txBody>
      </p:sp>
      <p:sp>
        <p:nvSpPr>
          <p:cNvPr id="3" name="Content Placeholder 2"/>
          <p:cNvSpPr>
            <a:spLocks noGrp="1"/>
          </p:cNvSpPr>
          <p:nvPr>
            <p:ph idx="1"/>
          </p:nvPr>
        </p:nvSpPr>
        <p:spPr/>
        <p:txBody>
          <a:bodyPr>
            <a:normAutofit fontScale="92500" lnSpcReduction="20000"/>
          </a:bodyPr>
          <a:lstStyle/>
          <a:p>
            <a:pPr algn="just" rtl="1"/>
            <a:r>
              <a:rPr lang="ar-IQ" b="1" dirty="0" smtClean="0"/>
              <a:t>أ – مصادر مكتبية</a:t>
            </a:r>
            <a:r>
              <a:rPr lang="ar-IQ" dirty="0" smtClean="0"/>
              <a:t> :يشمل </a:t>
            </a:r>
            <a:r>
              <a:rPr lang="ar-IQ" dirty="0" smtClean="0"/>
              <a:t>ذلك البحوث </a:t>
            </a:r>
            <a:r>
              <a:rPr lang="ar-IQ" dirty="0" smtClean="0"/>
              <a:t>–التقارير –الكتب – الجهات الرسمية وغير الرسمية ويكون معظمها يقتصر على جانب معين حسب هدف الدراسة والجهة التي قامت بها .</a:t>
            </a:r>
            <a:endParaRPr lang="en-US" dirty="0" smtClean="0"/>
          </a:p>
          <a:p>
            <a:pPr algn="just" rtl="1"/>
            <a:r>
              <a:rPr lang="ar-IQ" b="1" dirty="0" smtClean="0"/>
              <a:t>ب – مواقع ألنت</a:t>
            </a:r>
            <a:r>
              <a:rPr lang="en-US" b="1" dirty="0" smtClean="0"/>
              <a:t>Internet Sites</a:t>
            </a:r>
            <a:r>
              <a:rPr lang="ar-IQ" b="1" dirty="0" smtClean="0"/>
              <a:t>: </a:t>
            </a:r>
            <a:r>
              <a:rPr lang="ar-IQ" dirty="0" smtClean="0"/>
              <a:t>تعد مواقع ألنت أحد المصادر المهمة في البحث </a:t>
            </a:r>
            <a:r>
              <a:rPr lang="ar-IQ" dirty="0" smtClean="0"/>
              <a:t>الجيومورفولوجي إذ </a:t>
            </a:r>
            <a:r>
              <a:rPr lang="ar-IQ" dirty="0" smtClean="0"/>
              <a:t>يمكن من خلالها توفير مصادر متنوعة عن منطقة الدراسة من كتب وتقارير وبحوث وخرائط ومرئيات فضائية واستخدام بعض البرامج المفيدة في هذا المجال مثل برنامج (</a:t>
            </a:r>
            <a:r>
              <a:rPr lang="en-US" dirty="0" smtClean="0"/>
              <a:t>Google Erath</a:t>
            </a:r>
            <a:r>
              <a:rPr lang="ar-IQ" dirty="0" smtClean="0"/>
              <a:t>)واستخدام المراسلات مع جهات علمية مختصة لغرض الاستفسار أو </a:t>
            </a:r>
            <a:r>
              <a:rPr lang="ar-IQ" dirty="0" smtClean="0"/>
              <a:t>الحصول على معلومات معينة عن طريق البريد الالكتروني او المنتديات العلمية المتخصصة .</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جـ-الاستشعار عن بعد أو التحسس النائي</a:t>
            </a:r>
            <a:r>
              <a:rPr lang="en-US" b="1" dirty="0" smtClean="0"/>
              <a:t>Sensing </a:t>
            </a:r>
            <a:r>
              <a:rPr lang="en-US" b="1" dirty="0" smtClean="0"/>
              <a:t>Remote</a:t>
            </a:r>
            <a:endParaRPr lang="ar-IQ" dirty="0"/>
          </a:p>
        </p:txBody>
      </p:sp>
      <p:pic>
        <p:nvPicPr>
          <p:cNvPr id="4" name="Content Placeholder 3" descr="get_map.jpg"/>
          <p:cNvPicPr>
            <a:picLocks noGrp="1" noChangeAspect="1"/>
          </p:cNvPicPr>
          <p:nvPr>
            <p:ph idx="1"/>
          </p:nvPr>
        </p:nvPicPr>
        <p:blipFill>
          <a:blip r:embed="rId2"/>
          <a:stretch>
            <a:fillRect/>
          </a:stretch>
        </p:blipFill>
        <p:spPr>
          <a:xfrm>
            <a:off x="2309018" y="1600200"/>
            <a:ext cx="4525963" cy="452596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الصور </a:t>
            </a:r>
            <a:r>
              <a:rPr lang="ar-IQ" b="1" dirty="0" smtClean="0"/>
              <a:t>الجوية </a:t>
            </a:r>
            <a:r>
              <a:rPr lang="en-US" b="1" dirty="0" smtClean="0"/>
              <a:t>Aerial </a:t>
            </a:r>
            <a:r>
              <a:rPr lang="en-US" b="1" dirty="0" smtClean="0"/>
              <a:t>Images-1</a:t>
            </a:r>
            <a:endParaRPr lang="ar-IQ" dirty="0"/>
          </a:p>
        </p:txBody>
      </p:sp>
      <p:sp>
        <p:nvSpPr>
          <p:cNvPr id="3" name="Content Placeholder 2"/>
          <p:cNvSpPr>
            <a:spLocks noGrp="1"/>
          </p:cNvSpPr>
          <p:nvPr>
            <p:ph idx="1"/>
          </p:nvPr>
        </p:nvSpPr>
        <p:spPr/>
        <p:txBody>
          <a:bodyPr/>
          <a:lstStyle/>
          <a:p>
            <a:pPr algn="r"/>
            <a:r>
              <a:rPr lang="ar-IQ" b="1" dirty="0" smtClean="0"/>
              <a:t>الصور الجوية</a:t>
            </a:r>
            <a:r>
              <a:rPr lang="ar-IQ" dirty="0" smtClean="0"/>
              <a:t> وهي صور تلتقطها</a:t>
            </a:r>
            <a:r>
              <a:rPr lang="ar-IQ" b="1" dirty="0" smtClean="0"/>
              <a:t> </a:t>
            </a:r>
            <a:r>
              <a:rPr lang="en-US" b="1" dirty="0" smtClean="0"/>
              <a:t>Aerial </a:t>
            </a:r>
            <a:r>
              <a:rPr lang="en-US" b="1" dirty="0" smtClean="0"/>
              <a:t>Images-1</a:t>
            </a:r>
            <a:r>
              <a:rPr lang="ar-IQ" b="1" dirty="0" smtClean="0"/>
              <a:t> </a:t>
            </a:r>
            <a:r>
              <a:rPr lang="ar-IQ" dirty="0" smtClean="0"/>
              <a:t>الطائرات </a:t>
            </a:r>
            <a:r>
              <a:rPr lang="ar-IQ" dirty="0" smtClean="0"/>
              <a:t>بواسطة أجهزة تصوير خاصة وتكون على ارتفاعات منخفضة و </a:t>
            </a:r>
            <a:r>
              <a:rPr lang="ar-IQ" dirty="0" smtClean="0"/>
              <a:t>بأوضاع مختلفة </a:t>
            </a:r>
            <a:r>
              <a:rPr lang="ar-IQ" dirty="0" smtClean="0"/>
              <a:t>رأسية ومائلة حسب الغرض من الصورة.وفي كل الأحوال توضح تلك الصور طبيعة سطح الأرض وما يتضمنه من مظاهر على نطاق واسع وهذا يوفر على الباحث وقت وجهد في جمع تلك المعلومات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 الصور الفضائية </a:t>
            </a:r>
            <a:r>
              <a:rPr lang="en-US" b="1" dirty="0" smtClean="0"/>
              <a:t>Space </a:t>
            </a:r>
            <a:r>
              <a:rPr lang="en-US" b="1" dirty="0" smtClean="0"/>
              <a:t>Images-2</a:t>
            </a:r>
            <a:endParaRPr lang="ar-IQ" dirty="0"/>
          </a:p>
        </p:txBody>
      </p:sp>
      <p:pic>
        <p:nvPicPr>
          <p:cNvPr id="2050" name="Picture 2"/>
          <p:cNvPicPr>
            <a:picLocks noGrp="1" noChangeAspect="1" noChangeArrowheads="1"/>
          </p:cNvPicPr>
          <p:nvPr>
            <p:ph idx="1"/>
          </p:nvPr>
        </p:nvPicPr>
        <p:blipFill>
          <a:blip r:embed="rId2"/>
          <a:srcRect/>
          <a:stretch>
            <a:fillRect/>
          </a:stretch>
        </p:blipFill>
        <p:spPr bwMode="auto">
          <a:xfrm>
            <a:off x="1774639" y="1600200"/>
            <a:ext cx="5594722" cy="452596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مباديء اولية في الاستشعار عن بعد</a:t>
            </a:r>
            <a:endParaRPr lang="ar-IQ" dirty="0"/>
          </a:p>
        </p:txBody>
      </p:sp>
      <p:sp>
        <p:nvSpPr>
          <p:cNvPr id="3" name="Content Placeholder 2"/>
          <p:cNvSpPr>
            <a:spLocks noGrp="1"/>
          </p:cNvSpPr>
          <p:nvPr>
            <p:ph idx="1"/>
          </p:nvPr>
        </p:nvSpPr>
        <p:spPr/>
        <p:txBody>
          <a:bodyPr/>
          <a:lstStyle/>
          <a:p>
            <a:pPr algn="r"/>
            <a:r>
              <a:rPr lang="ar-IQ" b="1" u="sng" dirty="0" smtClean="0"/>
              <a:t>-مجالات </a:t>
            </a:r>
            <a:r>
              <a:rPr lang="ar-IQ" b="1" u="sng" dirty="0" smtClean="0"/>
              <a:t>الاستفادة من </a:t>
            </a:r>
            <a:r>
              <a:rPr lang="ar-IQ" b="1" u="sng" dirty="0" smtClean="0"/>
              <a:t>معلومات الاستشعار عن بعد في </a:t>
            </a:r>
            <a:endParaRPr lang="en-US" b="1" u="sng" dirty="0" smtClean="0"/>
          </a:p>
          <a:p>
            <a:pPr algn="r">
              <a:buNone/>
            </a:pPr>
            <a:r>
              <a:rPr lang="en-US" b="1" u="sng" dirty="0" smtClean="0"/>
              <a:t> </a:t>
            </a:r>
            <a:r>
              <a:rPr lang="ar-IQ" b="1" u="sng" dirty="0" smtClean="0"/>
              <a:t>الجيومورفولوجيا</a:t>
            </a:r>
            <a:endParaRPr lang="en-US" b="1" u="sng" dirty="0" smtClean="0"/>
          </a:p>
          <a:p>
            <a:pPr algn="r">
              <a:buNone/>
            </a:pPr>
            <a:r>
              <a:rPr lang="ar-IQ" b="1" u="sng" dirty="0" smtClean="0"/>
              <a:t>تحليل الصور الفضائية </a:t>
            </a:r>
          </a:p>
          <a:p>
            <a:pPr algn="r">
              <a:buNone/>
            </a:pPr>
            <a:r>
              <a:rPr lang="ar-IQ" b="1" u="sng" dirty="0" smtClean="0"/>
              <a:t>وصفية</a:t>
            </a:r>
          </a:p>
          <a:p>
            <a:pPr algn="r">
              <a:buNone/>
            </a:pPr>
            <a:r>
              <a:rPr lang="ar-IQ" b="1" u="sng" dirty="0" smtClean="0"/>
              <a:t>قياسية</a:t>
            </a:r>
          </a:p>
          <a:p>
            <a:pPr algn="r">
              <a:buNone/>
            </a:pPr>
            <a:r>
              <a:rPr lang="ar-IQ" b="1" u="sng" dirty="0" smtClean="0"/>
              <a:t>برنامج تحليل الصور الفضائية </a:t>
            </a:r>
            <a:r>
              <a:rPr lang="en-US" b="1" u="sng" dirty="0" err="1" smtClean="0"/>
              <a:t>Erdas</a:t>
            </a:r>
            <a:r>
              <a:rPr lang="en-US" b="1" u="sng" dirty="0" smtClean="0"/>
              <a:t>-</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600</Words>
  <Application>Microsoft Office PowerPoint</Application>
  <PresentationFormat>On-screen Show (4:3)</PresentationFormat>
  <Paragraphs>46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تعريف علم شكـل الارض وتقدمه</vt:lpstr>
      <vt:lpstr>مباديء اساسية في علم اشكال سطح الارض مراجعة سريعة</vt:lpstr>
      <vt:lpstr>الجيومورفولوجيا التطبيقية  : </vt:lpstr>
      <vt:lpstr>الجانب الميداني والجانب المساند في الجيومورفولوجيا التطبيقية </vt:lpstr>
      <vt:lpstr>:مصادر المعلومات-2</vt:lpstr>
      <vt:lpstr>جـ-الاستشعار عن بعد أو التحسس النائيSensing Remote</vt:lpstr>
      <vt:lpstr>الصور الجوية Aerial Images-1</vt:lpstr>
      <vt:lpstr>- الصور الفضائية Space Images-2</vt:lpstr>
      <vt:lpstr>مباديء اولية في الاستشعار عن بعد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علم شكـل الارض وتقدمه</dc:title>
  <dc:creator>hal</dc:creator>
  <cp:lastModifiedBy>hal</cp:lastModifiedBy>
  <cp:revision>38</cp:revision>
  <dcterms:created xsi:type="dcterms:W3CDTF">2006-08-16T00:00:00Z</dcterms:created>
  <dcterms:modified xsi:type="dcterms:W3CDTF">2017-12-17T11:30:44Z</dcterms:modified>
</cp:coreProperties>
</file>